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40"/>
  </p:notesMasterIdLst>
  <p:sldIdLst>
    <p:sldId id="256" r:id="rId2"/>
    <p:sldId id="257" r:id="rId3"/>
    <p:sldId id="260" r:id="rId4"/>
    <p:sldId id="280" r:id="rId5"/>
    <p:sldId id="292" r:id="rId6"/>
    <p:sldId id="261" r:id="rId7"/>
    <p:sldId id="274" r:id="rId8"/>
    <p:sldId id="275" r:id="rId9"/>
    <p:sldId id="272" r:id="rId10"/>
    <p:sldId id="277" r:id="rId11"/>
    <p:sldId id="276" r:id="rId12"/>
    <p:sldId id="289" r:id="rId13"/>
    <p:sldId id="293" r:id="rId14"/>
    <p:sldId id="278" r:id="rId15"/>
    <p:sldId id="279" r:id="rId16"/>
    <p:sldId id="287" r:id="rId17"/>
    <p:sldId id="288" r:id="rId18"/>
    <p:sldId id="262" r:id="rId19"/>
    <p:sldId id="263" r:id="rId20"/>
    <p:sldId id="267" r:id="rId21"/>
    <p:sldId id="264" r:id="rId22"/>
    <p:sldId id="281" r:id="rId23"/>
    <p:sldId id="271" r:id="rId24"/>
    <p:sldId id="291" r:id="rId25"/>
    <p:sldId id="290" r:id="rId26"/>
    <p:sldId id="296" r:id="rId27"/>
    <p:sldId id="265" r:id="rId28"/>
    <p:sldId id="273" r:id="rId29"/>
    <p:sldId id="282" r:id="rId30"/>
    <p:sldId id="284" r:id="rId31"/>
    <p:sldId id="285" r:id="rId32"/>
    <p:sldId id="286" r:id="rId33"/>
    <p:sldId id="283" r:id="rId34"/>
    <p:sldId id="269" r:id="rId35"/>
    <p:sldId id="294" r:id="rId36"/>
    <p:sldId id="268" r:id="rId37"/>
    <p:sldId id="270" r:id="rId38"/>
    <p:sldId id="29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1051" autoAdjust="0"/>
  </p:normalViewPr>
  <p:slideViewPr>
    <p:cSldViewPr snapToGrid="0">
      <p:cViewPr varScale="1">
        <p:scale>
          <a:sx n="58" d="100"/>
          <a:sy n="58" d="100"/>
        </p:scale>
        <p:origin x="2635" y="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05.05.2018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33</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a:t>
            </a:r>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a:p>
        </p:txBody>
      </p:sp>
    </p:spTree>
    <p:extLst>
      <p:ext uri="{BB962C8B-B14F-4D97-AF65-F5344CB8AC3E}">
        <p14:creationId xmlns:p14="http://schemas.microsoft.com/office/powerpoint/2010/main" val="248602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276311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5/5/2018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conrad.de/de/ir-emitter-940-nm-50-3-mm-radial-bedrahtet-kingbright-l-934f3c-154394.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conrad.de/de/ir-emitter-940-nm-50-3-mm-radial-bedrahtet-kingbright-l-934f3c-154394.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raspi.tv/2018/how-much-power-does-raspberry-pi-3b-use-power-measurement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p:txBody>
          <a:bodyPr/>
          <a:lstStyle/>
          <a:p>
            <a:r>
              <a:rPr lang="de-DE" dirty="0"/>
              <a:t>mit dem Raspberry PI und der </a:t>
            </a:r>
            <a:r>
              <a:rPr lang="de-DE" dirty="0" err="1"/>
              <a:t>NoIR</a:t>
            </a:r>
            <a:r>
              <a:rPr lang="de-DE" dirty="0"/>
              <a:t> </a:t>
            </a:r>
            <a:r>
              <a:rPr lang="de-DE" dirty="0" err="1"/>
              <a:t>Camera</a:t>
            </a:r>
            <a:endParaRPr lang="de-DE" dirty="0"/>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308060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Kamera</a:t>
            </a:r>
          </a:p>
        </p:txBody>
      </p:sp>
      <p:sp>
        <p:nvSpPr>
          <p:cNvPr id="3" name="Inhaltsplatzhalter 2">
            <a:extLst>
              <a:ext uri="{FF2B5EF4-FFF2-40B4-BE49-F238E27FC236}">
                <a16:creationId xmlns:a16="http://schemas.microsoft.com/office/drawing/2014/main" id="{2684D273-632E-474C-B12D-DFF35AA102A0}"/>
              </a:ext>
            </a:extLst>
          </p:cNvPr>
          <p:cNvSpPr>
            <a:spLocks noGrp="1"/>
          </p:cNvSpPr>
          <p:nvPr>
            <p:ph idx="1"/>
          </p:nvPr>
        </p:nvSpPr>
        <p:spPr/>
        <p:txBody>
          <a:bodyPr/>
          <a:lstStyle/>
          <a:p>
            <a:r>
              <a:rPr lang="de-DE" dirty="0"/>
              <a:t>Bild, das eine IR / </a:t>
            </a:r>
            <a:r>
              <a:rPr lang="de-DE" dirty="0" err="1"/>
              <a:t>NoIR</a:t>
            </a:r>
            <a:r>
              <a:rPr lang="de-DE" dirty="0"/>
              <a:t> – Kamera gemacht hat</a:t>
            </a:r>
          </a:p>
          <a:p>
            <a:r>
              <a:rPr lang="de-DE" dirty="0"/>
              <a:t>Unterschiede hell / dunkel / IR-Licht</a:t>
            </a:r>
          </a:p>
        </p:txBody>
      </p:sp>
    </p:spTree>
    <p:extLst>
      <p:ext uri="{BB962C8B-B14F-4D97-AF65-F5344CB8AC3E}">
        <p14:creationId xmlns:p14="http://schemas.microsoft.com/office/powerpoint/2010/main" val="37603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4469976" y="4958850"/>
            <a:ext cx="4572000" cy="1200329"/>
          </a:xfrm>
          <a:prstGeom prst="rect">
            <a:avLst/>
          </a:prstGeom>
        </p:spPr>
        <p:txBody>
          <a:bodyPr>
            <a:spAutoFit/>
          </a:bodyPr>
          <a:lstStyle/>
          <a:p>
            <a:r>
              <a:rPr lang="de-DE" dirty="0"/>
              <a:t>Von Horst Frank / </a:t>
            </a:r>
            <a:r>
              <a:rPr lang="de-DE" dirty="0" err="1"/>
              <a:t>Phrood</a:t>
            </a:r>
            <a:r>
              <a:rPr lang="de-DE" dirty="0"/>
              <a:t> / </a:t>
            </a:r>
            <a:r>
              <a:rPr lang="de-DE" dirty="0" err="1"/>
              <a:t>Anony</a:t>
            </a:r>
            <a:r>
              <a:rPr lang="de-DE" dirty="0"/>
              <a:t> - Horst Frank, </a:t>
            </a:r>
            <a:r>
              <a:rPr lang="de-DE" dirty="0" err="1"/>
              <a:t>Jailbird</a:t>
            </a:r>
            <a:r>
              <a:rPr lang="de-DE" dirty="0"/>
              <a:t> and </a:t>
            </a:r>
            <a:r>
              <a:rPr lang="de-DE" dirty="0" err="1"/>
              <a:t>Phrood</a:t>
            </a:r>
            <a:r>
              <a:rPr lang="de-DE" dirty="0"/>
              <a:t>, CC BY-SA 3.0, https://commons.wikimedia.org/w/index.php?curid=3726606</a:t>
            </a:r>
          </a:p>
        </p:txBody>
      </p:sp>
    </p:spTree>
    <p:extLst>
      <p:ext uri="{BB962C8B-B14F-4D97-AF65-F5344CB8AC3E}">
        <p14:creationId xmlns:p14="http://schemas.microsoft.com/office/powerpoint/2010/main" val="256242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p:txBody>
          <a:bodyPr/>
          <a:lstStyle/>
          <a:p>
            <a:r>
              <a:rPr lang="de-DE" dirty="0"/>
              <a:t>Warum ist da ein Filter und wie funktioniert der und ab welcher Wellenlänge?</a:t>
            </a:r>
          </a:p>
        </p:txBody>
      </p:sp>
    </p:spTree>
    <p:extLst>
      <p:ext uri="{BB962C8B-B14F-4D97-AF65-F5344CB8AC3E}">
        <p14:creationId xmlns:p14="http://schemas.microsoft.com/office/powerpoint/2010/main" val="334938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Installation </a:t>
            </a:r>
          </a:p>
          <a:p>
            <a:r>
              <a:rPr lang="de-DE" dirty="0"/>
              <a:t>Kurzer Überblick auf Folie</a:t>
            </a:r>
          </a:p>
          <a:p>
            <a:r>
              <a:rPr lang="de-DE" dirty="0"/>
              <a:t>Schritt für Schritt in Notizen</a:t>
            </a:r>
          </a:p>
        </p:txBody>
      </p:sp>
    </p:spTree>
    <p:extLst>
      <p:ext uri="{BB962C8B-B14F-4D97-AF65-F5344CB8AC3E}">
        <p14:creationId xmlns:p14="http://schemas.microsoft.com/office/powerpoint/2010/main" val="287456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Bewegungserkennung, wie funktioniert es?</a:t>
            </a:r>
          </a:p>
          <a:p>
            <a:r>
              <a:rPr lang="de-DE" dirty="0"/>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2633874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lstStyle/>
          <a:p>
            <a:r>
              <a:rPr lang="de-DE" dirty="0"/>
              <a:t>Raspbian stretch</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258193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r>
              <a:rPr lang="de-DE" dirty="0"/>
              <a:t>Kommentare, warum und wie und was</a:t>
            </a:r>
          </a:p>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p:txBody>
          <a:bodyPr/>
          <a:lstStyle/>
          <a:p>
            <a:r>
              <a:rPr lang="de-DE" dirty="0"/>
              <a:t>DEMO</a:t>
            </a:r>
          </a:p>
        </p:txBody>
      </p:sp>
      <p:sp>
        <p:nvSpPr>
          <p:cNvPr id="3" name="Inhaltsplatzhalter 2">
            <a:extLst>
              <a:ext uri="{FF2B5EF4-FFF2-40B4-BE49-F238E27FC236}">
                <a16:creationId xmlns:a16="http://schemas.microsoft.com/office/drawing/2014/main" id="{B10EEEFB-99D4-434C-9ED4-BE68AC8100C1}"/>
              </a:ext>
            </a:extLst>
          </p:cNvPr>
          <p:cNvSpPr>
            <a:spLocks noGrp="1"/>
          </p:cNvSpPr>
          <p:nvPr>
            <p:ph type="body" idx="1"/>
          </p:nvPr>
        </p:nvSpPr>
        <p:spPr/>
        <p:txBody>
          <a:bodyPr/>
          <a:lstStyle/>
          <a:p>
            <a:r>
              <a:rPr lang="de-DE" dirty="0"/>
              <a:t>Bewegung im Raum erkennen</a:t>
            </a:r>
          </a:p>
          <a:p>
            <a:r>
              <a:rPr lang="de-DE" dirty="0"/>
              <a:t>(zweiter </a:t>
            </a:r>
            <a:r>
              <a:rPr lang="de-DE" dirty="0" err="1"/>
              <a:t>Beamer</a:t>
            </a:r>
            <a:r>
              <a:rPr lang="de-DE" dirty="0"/>
              <a:t>???)</a:t>
            </a:r>
          </a:p>
        </p:txBody>
      </p:sp>
    </p:spTree>
    <p:extLst>
      <p:ext uri="{BB962C8B-B14F-4D97-AF65-F5344CB8AC3E}">
        <p14:creationId xmlns:p14="http://schemas.microsoft.com/office/powerpoint/2010/main" val="3383427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855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IR-„Scheinwerfer“ notwendig?</a:t>
            </a:r>
          </a:p>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758659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p:txBody>
          <a:bodyPr/>
          <a:lstStyle/>
          <a:p>
            <a:r>
              <a:rPr lang="de-DE" dirty="0"/>
              <a:t>Unser finaler Prototyp</a:t>
            </a:r>
          </a:p>
        </p:txBody>
      </p:sp>
      <p:sp>
        <p:nvSpPr>
          <p:cNvPr id="3" name="Inhaltsplatzhalter 2">
            <a:extLst>
              <a:ext uri="{FF2B5EF4-FFF2-40B4-BE49-F238E27FC236}">
                <a16:creationId xmlns:a16="http://schemas.microsoft.com/office/drawing/2014/main" id="{33E90F93-159B-4CF3-B362-0959B343232A}"/>
              </a:ext>
            </a:extLst>
          </p:cNvPr>
          <p:cNvSpPr>
            <a:spLocks noGrp="1"/>
          </p:cNvSpPr>
          <p:nvPr>
            <p:ph type="body" idx="1"/>
          </p:nvPr>
        </p:nvSpPr>
        <p:spPr/>
        <p:txBody>
          <a:bodyPr>
            <a:normAutofit fontScale="70000" lnSpcReduction="20000"/>
          </a:bodyPr>
          <a:lstStyle/>
          <a:p>
            <a:r>
              <a:rPr lang="de-DE" dirty="0"/>
              <a:t>Foto /  Video</a:t>
            </a:r>
          </a:p>
          <a:p>
            <a:r>
              <a:rPr lang="de-DE" dirty="0"/>
              <a:t>Incl. Licht</a:t>
            </a:r>
          </a:p>
          <a:p>
            <a:r>
              <a:rPr lang="de-DE" dirty="0"/>
              <a:t>Ggf. Audio</a:t>
            </a:r>
          </a:p>
        </p:txBody>
      </p:sp>
    </p:spTree>
    <p:extLst>
      <p:ext uri="{BB962C8B-B14F-4D97-AF65-F5344CB8AC3E}">
        <p14:creationId xmlns:p14="http://schemas.microsoft.com/office/powerpoint/2010/main" val="2198870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6A603A-0E29-4ABA-A6B1-8246468F796F}"/>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E5EADA1F-5AEC-4D53-A83D-5106F4AF25CC}"/>
              </a:ext>
            </a:extLst>
          </p:cNvPr>
          <p:cNvSpPr>
            <a:spLocks noGrp="1"/>
          </p:cNvSpPr>
          <p:nvPr>
            <p:ph idx="1"/>
          </p:nvPr>
        </p:nvSpPr>
        <p:spPr/>
        <p:txBody>
          <a:bodyPr/>
          <a:lstStyle/>
          <a:p>
            <a:r>
              <a:rPr lang="de-DE" dirty="0"/>
              <a:t>Foto auf Folie / in Echt zeigen</a:t>
            </a:r>
          </a:p>
        </p:txBody>
      </p:sp>
    </p:spTree>
    <p:extLst>
      <p:ext uri="{BB962C8B-B14F-4D97-AF65-F5344CB8AC3E}">
        <p14:creationId xmlns:p14="http://schemas.microsoft.com/office/powerpoint/2010/main" val="2720625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618913"/>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70757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D0FF86-CFA6-417B-808A-5365CFD3971E}"/>
              </a:ext>
            </a:extLst>
          </p:cNvPr>
          <p:cNvSpPr>
            <a:spLocks noGrp="1"/>
          </p:cNvSpPr>
          <p:nvPr>
            <p:ph type="title"/>
          </p:nvPr>
        </p:nvSpPr>
        <p:spPr/>
        <p:txBody>
          <a:bodyPr/>
          <a:lstStyle/>
          <a:p>
            <a:r>
              <a:rPr lang="de-DE" dirty="0"/>
              <a:t>DEMO</a:t>
            </a:r>
          </a:p>
        </p:txBody>
      </p:sp>
      <p:sp>
        <p:nvSpPr>
          <p:cNvPr id="3" name="Inhaltsplatzhalter 2">
            <a:extLst>
              <a:ext uri="{FF2B5EF4-FFF2-40B4-BE49-F238E27FC236}">
                <a16:creationId xmlns:a16="http://schemas.microsoft.com/office/drawing/2014/main" id="{FCB937BB-722C-4B79-95D3-958B26C4DB5C}"/>
              </a:ext>
            </a:extLst>
          </p:cNvPr>
          <p:cNvSpPr>
            <a:spLocks noGrp="1"/>
          </p:cNvSpPr>
          <p:nvPr>
            <p:ph idx="1"/>
          </p:nvPr>
        </p:nvSpPr>
        <p:spPr/>
        <p:txBody>
          <a:bodyPr/>
          <a:lstStyle/>
          <a:p>
            <a:r>
              <a:rPr lang="de-DE" dirty="0"/>
              <a:t>Ggf. zweiter </a:t>
            </a:r>
            <a:r>
              <a:rPr lang="de-DE" dirty="0" err="1"/>
              <a:t>Beamer</a:t>
            </a:r>
            <a:endParaRPr lang="de-DE" dirty="0"/>
          </a:p>
          <a:p>
            <a:r>
              <a:rPr lang="de-DE" dirty="0">
                <a:highlight>
                  <a:srgbClr val="FFFF00"/>
                </a:highlight>
              </a:rPr>
              <a:t>Mit IR-Beleuchtung </a:t>
            </a:r>
            <a:r>
              <a:rPr lang="de-DE" dirty="0"/>
              <a:t>klappt das im Dunkeln besser</a:t>
            </a:r>
          </a:p>
        </p:txBody>
      </p:sp>
    </p:spTree>
    <p:extLst>
      <p:ext uri="{BB962C8B-B14F-4D97-AF65-F5344CB8AC3E}">
        <p14:creationId xmlns:p14="http://schemas.microsoft.com/office/powerpoint/2010/main" val="4215355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3" name="Inhaltsplatzhalter 2">
            <a:extLst>
              <a:ext uri="{FF2B5EF4-FFF2-40B4-BE49-F238E27FC236}">
                <a16:creationId xmlns:a16="http://schemas.microsoft.com/office/drawing/2014/main" id="{608F2853-B791-4713-A934-FEFF7744FDA1}"/>
              </a:ext>
            </a:extLst>
          </p:cNvPr>
          <p:cNvSpPr>
            <a:spLocks noGrp="1"/>
          </p:cNvSpPr>
          <p:nvPr>
            <p:ph type="body" idx="1"/>
          </p:nvPr>
        </p:nvSpPr>
        <p:spPr/>
        <p:txBody>
          <a:bodyPr>
            <a:normAutofit fontScale="70000" lnSpcReduction="20000"/>
          </a:bodyPr>
          <a:lstStyle/>
          <a:p>
            <a:r>
              <a:rPr lang="de-DE" dirty="0"/>
              <a:t>Medizin?</a:t>
            </a:r>
          </a:p>
          <a:p>
            <a:r>
              <a:rPr lang="de-DE" dirty="0"/>
              <a:t>Überwachung</a:t>
            </a:r>
          </a:p>
          <a:p>
            <a:r>
              <a:rPr lang="de-DE" dirty="0"/>
              <a:t>Babyfon</a:t>
            </a:r>
          </a:p>
        </p:txBody>
      </p:sp>
    </p:spTree>
    <p:extLst>
      <p:ext uri="{BB962C8B-B14F-4D97-AF65-F5344CB8AC3E}">
        <p14:creationId xmlns:p14="http://schemas.microsoft.com/office/powerpoint/2010/main" val="133355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3204839"/>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 </a:t>
            </a:r>
            <a:r>
              <a:rPr lang="de-DE" dirty="0" err="1"/>
              <a:t>crontab</a:t>
            </a:r>
            <a:r>
              <a:rPr lang="de-DE" dirty="0"/>
              <a:t>:</a:t>
            </a:r>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id="{E80AD62A-B263-438F-8ADB-5BC4AD377287}"/>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151664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p:txBody>
          <a:bodyPr/>
          <a:lstStyle/>
          <a:p>
            <a:r>
              <a:rPr lang="de-DE" dirty="0"/>
              <a:t>Medizin</a:t>
            </a:r>
          </a:p>
        </p:txBody>
      </p:sp>
      <p:sp>
        <p:nvSpPr>
          <p:cNvPr id="5" name="Inhaltsplatzhalter 4">
            <a:extLst>
              <a:ext uri="{FF2B5EF4-FFF2-40B4-BE49-F238E27FC236}">
                <a16:creationId xmlns:a16="http://schemas.microsoft.com/office/drawing/2014/main" id="{1390B996-3D15-42BB-8FD9-410B4B57AC9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075687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p:txBody>
          <a:bodyPr/>
          <a:lstStyle/>
          <a:p>
            <a:r>
              <a:rPr lang="de-DE" dirty="0"/>
              <a:t>???</a:t>
            </a:r>
          </a:p>
        </p:txBody>
      </p:sp>
    </p:spTree>
    <p:extLst>
      <p:ext uri="{BB962C8B-B14F-4D97-AF65-F5344CB8AC3E}">
        <p14:creationId xmlns:p14="http://schemas.microsoft.com/office/powerpoint/2010/main" val="3239652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Babyfon</a:t>
            </a:r>
          </a:p>
        </p:txBody>
      </p:sp>
      <p:sp>
        <p:nvSpPr>
          <p:cNvPr id="3" name="Inhaltsplatzhalter 2">
            <a:extLst>
              <a:ext uri="{FF2B5EF4-FFF2-40B4-BE49-F238E27FC236}">
                <a16:creationId xmlns:a16="http://schemas.microsoft.com/office/drawing/2014/main" id="{9B8DF0A7-7DD0-46F8-8E54-7D011DACE759}"/>
              </a:ext>
            </a:extLst>
          </p:cNvPr>
          <p:cNvSpPr>
            <a:spLocks noGrp="1"/>
          </p:cNvSpPr>
          <p:nvPr>
            <p:ph idx="1"/>
          </p:nvPr>
        </p:nvSpPr>
        <p:spPr/>
        <p:txBody>
          <a:bodyPr/>
          <a:lstStyle/>
          <a:p>
            <a:r>
              <a:rPr lang="de-DE" dirty="0"/>
              <a:t>Beispielbild</a:t>
            </a:r>
          </a:p>
          <a:p>
            <a:r>
              <a:rPr lang="de-DE" dirty="0"/>
              <a:t>Dafür wäre Audio sinnvoll </a:t>
            </a:r>
            <a:r>
              <a:rPr lang="de-DE" dirty="0">
                <a:sym typeface="Wingdings" panose="05000000000000000000" pitchFamily="2" charset="2"/>
              </a:rPr>
              <a:t> Audioalarm??</a:t>
            </a:r>
            <a:endParaRPr lang="de-DE" dirty="0"/>
          </a:p>
        </p:txBody>
      </p:sp>
    </p:spTree>
    <p:extLst>
      <p:ext uri="{BB962C8B-B14F-4D97-AF65-F5344CB8AC3E}">
        <p14:creationId xmlns:p14="http://schemas.microsoft.com/office/powerpoint/2010/main" val="452373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p:txBody>
          <a:bodyPr/>
          <a:lstStyle/>
          <a:p>
            <a:r>
              <a:rPr lang="de-DE" dirty="0"/>
              <a:t>Wie kann Audio aufgenommen werden?</a:t>
            </a:r>
          </a:p>
          <a:p>
            <a:r>
              <a:rPr lang="de-DE" dirty="0">
                <a:highlight>
                  <a:srgbClr val="FFFF00"/>
                </a:highlight>
              </a:rPr>
              <a:t>USB-Audio-Adapter testen</a:t>
            </a:r>
          </a:p>
        </p:txBody>
      </p:sp>
    </p:spTree>
    <p:extLst>
      <p:ext uri="{BB962C8B-B14F-4D97-AF65-F5344CB8AC3E}">
        <p14:creationId xmlns:p14="http://schemas.microsoft.com/office/powerpoint/2010/main" val="11496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Automatischer Upload</a:t>
            </a:r>
          </a:p>
        </p:txBody>
      </p:sp>
      <p:sp>
        <p:nvSpPr>
          <p:cNvPr id="5" name="Inhaltsplatzhalter 4">
            <a:extLst>
              <a:ext uri="{FF2B5EF4-FFF2-40B4-BE49-F238E27FC236}">
                <a16:creationId xmlns:a16="http://schemas.microsoft.com/office/drawing/2014/main" id="{71185718-95F2-4F60-84CC-A09A750D7FDD}"/>
              </a:ext>
            </a:extLst>
          </p:cNvPr>
          <p:cNvSpPr>
            <a:spLocks noGrp="1"/>
          </p:cNvSpPr>
          <p:nvPr>
            <p:ph idx="1"/>
          </p:nvPr>
        </p:nvSpPr>
        <p:spPr/>
        <p:txBody>
          <a:bodyPr/>
          <a:lstStyle/>
          <a:p>
            <a:r>
              <a:rPr lang="de-DE" dirty="0"/>
              <a:t>Automatischer Upload -&gt; Server</a:t>
            </a:r>
          </a:p>
          <a:p>
            <a:r>
              <a:rPr lang="de-DE" dirty="0" err="1"/>
              <a:t>Beispielkonfig</a:t>
            </a:r>
            <a:r>
              <a:rPr lang="de-DE" dirty="0"/>
              <a:t> in </a:t>
            </a:r>
            <a:r>
              <a:rPr lang="de-DE" dirty="0" err="1"/>
              <a:t>motioneyeOS</a:t>
            </a:r>
            <a:r>
              <a:rPr lang="de-DE" dirty="0"/>
              <a:t> zeigen</a:t>
            </a:r>
          </a:p>
        </p:txBody>
      </p:sp>
    </p:spTree>
    <p:extLst>
      <p:ext uri="{BB962C8B-B14F-4D97-AF65-F5344CB8AC3E}">
        <p14:creationId xmlns:p14="http://schemas.microsoft.com/office/powerpoint/2010/main" val="4254421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sym typeface="Wingdings" panose="05000000000000000000" pitchFamily="2" charset="2"/>
              </a:rPr>
              <a:t>Autarke Kamera</a:t>
            </a:r>
          </a:p>
          <a:p>
            <a:pPr lvl="1"/>
            <a:r>
              <a:rPr lang="de-DE" dirty="0">
                <a:sym typeface="Wingdings" panose="05000000000000000000" pitchFamily="2" charset="2"/>
              </a:rPr>
              <a:t>Batterie, WiFi-</a:t>
            </a:r>
            <a:r>
              <a:rPr lang="de-DE" dirty="0" err="1">
                <a:sym typeface="Wingdings" panose="05000000000000000000" pitchFamily="2" charset="2"/>
              </a:rPr>
              <a:t>direct</a:t>
            </a:r>
            <a:endParaRPr lang="de-DE" dirty="0">
              <a:sym typeface="Wingdings" panose="05000000000000000000" pitchFamily="2" charset="2"/>
            </a:endParaRPr>
          </a:p>
          <a:p>
            <a:pPr lvl="1"/>
            <a:r>
              <a:rPr lang="de-DE" dirty="0">
                <a:sym typeface="Wingdings" panose="05000000000000000000" pitchFamily="2" charset="2"/>
              </a:rPr>
              <a:t>(vgl. Wild-, Vogelhauskamera)</a:t>
            </a:r>
          </a:p>
          <a:p>
            <a:endParaRPr lang="de-DE" dirty="0"/>
          </a:p>
        </p:txBody>
      </p:sp>
    </p:spTree>
    <p:extLst>
      <p:ext uri="{BB962C8B-B14F-4D97-AF65-F5344CB8AC3E}">
        <p14:creationId xmlns:p14="http://schemas.microsoft.com/office/powerpoint/2010/main" val="4108902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1439333" y="5583429"/>
            <a:ext cx="7704667" cy="1274571"/>
          </a:xfrm>
        </p:spPr>
        <p:txBody>
          <a:bodyPr>
            <a:normAutofit/>
          </a:bodyPr>
          <a:lstStyle/>
          <a:p>
            <a:r>
              <a:rPr lang="de-DE" sz="1400" dirty="0">
                <a:hlinkClick r:id="rId2"/>
              </a:rPr>
              <a:t>http://raspi.tv/2018/how-much-power-does-raspberry-pi-3b-use-power-measurements</a:t>
            </a:r>
            <a:r>
              <a:rPr lang="de-DE" sz="1400" dirty="0"/>
              <a:t>,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1294705" y="1955019"/>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1294705" y="4408170"/>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3216720" y="5285652"/>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t>Powerbank 13000mAh für 30€</a:t>
            </a:r>
          </a:p>
          <a:p>
            <a:r>
              <a:rPr lang="de-DE" dirty="0"/>
              <a:t>Theoretisch &gt;50h Videoaufnahme mit Pi </a:t>
            </a:r>
            <a:r>
              <a:rPr lang="de-DE" dirty="0" err="1"/>
              <a:t>zero</a:t>
            </a:r>
            <a:endParaRPr lang="de-DE" dirty="0"/>
          </a:p>
          <a:p>
            <a:r>
              <a:rPr lang="de-DE" dirty="0">
                <a:highlight>
                  <a:srgbClr val="FFFF00"/>
                </a:highlight>
              </a:rPr>
              <a:t>Längere Laufzeit, wenn nicht dauerhaft aufgezeichnet wird????</a:t>
            </a:r>
          </a:p>
          <a:p>
            <a:endParaRPr lang="de-DE" dirty="0"/>
          </a:p>
        </p:txBody>
      </p:sp>
    </p:spTree>
    <p:extLst>
      <p:ext uri="{BB962C8B-B14F-4D97-AF65-F5344CB8AC3E}">
        <p14:creationId xmlns:p14="http://schemas.microsoft.com/office/powerpoint/2010/main" val="3977960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p:txBody>
          <a:bodyPr/>
          <a:lstStyle/>
          <a:p>
            <a:r>
              <a:rPr lang="de-DE" dirty="0"/>
              <a:t>Fragen?</a:t>
            </a:r>
          </a:p>
        </p:txBody>
      </p:sp>
      <p:sp>
        <p:nvSpPr>
          <p:cNvPr id="3" name="Inhaltsplatzhalter 2">
            <a:extLst>
              <a:ext uri="{FF2B5EF4-FFF2-40B4-BE49-F238E27FC236}">
                <a16:creationId xmlns:a16="http://schemas.microsoft.com/office/drawing/2014/main" id="{FFF9A593-7BB3-4EAA-8DE4-D2BA845792BE}"/>
              </a:ext>
            </a:extLst>
          </p:cNvPr>
          <p:cNvSpPr>
            <a:spLocks noGrp="1"/>
          </p:cNvSpPr>
          <p:nvPr>
            <p:ph idx="1"/>
          </p:nvPr>
        </p:nvSpPr>
        <p:spPr/>
        <p:txBody>
          <a:bodyPr/>
          <a:lstStyle/>
          <a:p>
            <a:r>
              <a:rPr lang="de-DE" dirty="0">
                <a:highlight>
                  <a:srgbClr val="FFFF00"/>
                </a:highlight>
              </a:rPr>
              <a:t>Tolles selbstgemachtes </a:t>
            </a:r>
            <a:r>
              <a:rPr lang="de-DE" dirty="0" err="1">
                <a:highlight>
                  <a:srgbClr val="FFFF00"/>
                </a:highlight>
              </a:rPr>
              <a:t>gif</a:t>
            </a:r>
            <a:endParaRPr lang="de-DE" dirty="0">
              <a:highlight>
                <a:srgbClr val="FFFF00"/>
              </a:highlight>
            </a:endParaRPr>
          </a:p>
        </p:txBody>
      </p:sp>
    </p:spTree>
    <p:extLst>
      <p:ext uri="{BB962C8B-B14F-4D97-AF65-F5344CB8AC3E}">
        <p14:creationId xmlns:p14="http://schemas.microsoft.com/office/powerpoint/2010/main" val="187709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0EE76EC5-E63A-495E-AB3B-715573634271}"/>
              </a:ext>
            </a:extLst>
          </p:cNvPr>
          <p:cNvSpPr>
            <a:spLocks noGrp="1"/>
          </p:cNvSpPr>
          <p:nvPr>
            <p:ph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p:txBody>
      </p:sp>
    </p:spTree>
    <p:extLst>
      <p:ext uri="{BB962C8B-B14F-4D97-AF65-F5344CB8AC3E}">
        <p14:creationId xmlns:p14="http://schemas.microsoft.com/office/powerpoint/2010/main" val="100315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56C31EB-6AD5-439B-8257-128746A6CB30}"/>
              </a:ext>
            </a:extLst>
          </p:cNvPr>
          <p:cNvSpPr>
            <a:spLocks noGrp="1"/>
          </p:cNvSpPr>
          <p:nvPr>
            <p:ph idx="1"/>
          </p:nvPr>
        </p:nvSpPr>
        <p:spPr/>
        <p:txBody>
          <a:bodyPr/>
          <a:lstStyle/>
          <a:p>
            <a:endParaRPr lang="de-DE" dirty="0"/>
          </a:p>
        </p:txBody>
      </p:sp>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2"/>
          <a:stretch>
            <a:fillRect/>
          </a:stretch>
        </p:blipFill>
        <p:spPr>
          <a:xfrm>
            <a:off x="1300905" y="215661"/>
            <a:ext cx="2634505" cy="5097493"/>
          </a:xfrm>
          <a:prstGeom prst="rect">
            <a:avLst/>
          </a:prstGeom>
        </p:spPr>
      </p:pic>
      <p:sp>
        <p:nvSpPr>
          <p:cNvPr id="5" name="Textfeld 4">
            <a:extLst>
              <a:ext uri="{FF2B5EF4-FFF2-40B4-BE49-F238E27FC236}">
                <a16:creationId xmlns:a16="http://schemas.microsoft.com/office/drawing/2014/main" id="{223A453E-D58B-4589-BC39-63665198A389}"/>
              </a:ext>
            </a:extLst>
          </p:cNvPr>
          <p:cNvSpPr txBox="1"/>
          <p:nvPr/>
        </p:nvSpPr>
        <p:spPr>
          <a:xfrm>
            <a:off x="1319842" y="3429000"/>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14.03.18</a:t>
            </a:r>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3"/>
          <a:stretch>
            <a:fillRect/>
          </a:stretch>
        </p:blipFill>
        <p:spPr>
          <a:xfrm>
            <a:off x="2665330" y="160306"/>
            <a:ext cx="2780053" cy="2769079"/>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4"/>
          <a:stretch>
            <a:fillRect/>
          </a:stretch>
        </p:blipFill>
        <p:spPr>
          <a:xfrm>
            <a:off x="7128580" y="30192"/>
            <a:ext cx="2066573" cy="6858000"/>
          </a:xfrm>
          <a:prstGeom prst="rect">
            <a:avLst/>
          </a:prstGeom>
        </p:spPr>
      </p:pic>
      <p:sp>
        <p:nvSpPr>
          <p:cNvPr id="8" name="Textfeld 7">
            <a:extLst>
              <a:ext uri="{FF2B5EF4-FFF2-40B4-BE49-F238E27FC236}">
                <a16:creationId xmlns:a16="http://schemas.microsoft.com/office/drawing/2014/main" id="{CE81B69B-B0FA-430E-AE4F-CD8E62FAB1DD}"/>
              </a:ext>
            </a:extLst>
          </p:cNvPr>
          <p:cNvSpPr txBox="1"/>
          <p:nvPr/>
        </p:nvSpPr>
        <p:spPr>
          <a:xfrm>
            <a:off x="7049058" y="4148742"/>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18.04.18</a:t>
            </a:r>
          </a:p>
        </p:txBody>
      </p:sp>
    </p:spTree>
    <p:extLst>
      <p:ext uri="{BB962C8B-B14F-4D97-AF65-F5344CB8AC3E}">
        <p14:creationId xmlns:p14="http://schemas.microsoft.com/office/powerpoint/2010/main" val="342077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fontScale="40000" lnSpcReduction="20000"/>
          </a:bodyPr>
          <a:lstStyle/>
          <a:p>
            <a:r>
              <a:rPr lang="de-DE" dirty="0"/>
              <a:t>Raspberry Pi</a:t>
            </a:r>
          </a:p>
          <a:p>
            <a:r>
              <a:rPr lang="de-DE" dirty="0"/>
              <a:t>Kamera (IR vs. </a:t>
            </a:r>
            <a:r>
              <a:rPr lang="de-DE" dirty="0" err="1"/>
              <a:t>NoIR</a:t>
            </a:r>
            <a:r>
              <a:rPr lang="de-DE" dirty="0"/>
              <a:t>)</a:t>
            </a:r>
          </a:p>
          <a:p>
            <a:r>
              <a:rPr lang="de-DE" dirty="0"/>
              <a:t>Motion &amp; </a:t>
            </a:r>
            <a:r>
              <a:rPr lang="de-DE" dirty="0" err="1"/>
              <a:t>motioneyeOS</a:t>
            </a:r>
            <a:endParaRPr lang="de-DE" dirty="0"/>
          </a:p>
          <a:p>
            <a:r>
              <a:rPr lang="de-DE" dirty="0"/>
              <a:t>Ggf. alternatives OS oder Installation auf Raspbian (</a:t>
            </a:r>
            <a:r>
              <a:rPr lang="de-DE" dirty="0" err="1"/>
              <a:t>apt-get</a:t>
            </a:r>
            <a:r>
              <a:rPr lang="de-DE" dirty="0"/>
              <a:t>)</a:t>
            </a:r>
          </a:p>
        </p:txBody>
      </p:sp>
    </p:spTree>
    <p:extLst>
      <p:ext uri="{BB962C8B-B14F-4D97-AF65-F5344CB8AC3E}">
        <p14:creationId xmlns:p14="http://schemas.microsoft.com/office/powerpoint/2010/main" val="141919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297402" y="4694768"/>
            <a:ext cx="4572000" cy="646331"/>
          </a:xfrm>
          <a:prstGeom prst="rect">
            <a:avLst/>
          </a:prstGeom>
        </p:spPr>
        <p:txBody>
          <a:bodyPr>
            <a:spAutoFit/>
          </a:bodyPr>
          <a:lstStyle/>
          <a:p>
            <a:r>
              <a:rPr lang="de-DE" dirty="0"/>
              <a:t>http://raspi.tv/2018/raspberry-pi-3b-plus-family-photo-update-march-2018</a:t>
            </a:r>
          </a:p>
        </p:txBody>
      </p:sp>
    </p:spTree>
    <p:extLst>
      <p:ext uri="{BB962C8B-B14F-4D97-AF65-F5344CB8AC3E}">
        <p14:creationId xmlns:p14="http://schemas.microsoft.com/office/powerpoint/2010/main" val="313570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4686239" y="6077633"/>
            <a:ext cx="4572000" cy="646331"/>
          </a:xfrm>
          <a:prstGeom prst="rect">
            <a:avLst/>
          </a:prstGeom>
        </p:spPr>
        <p:txBody>
          <a:bodyPr>
            <a:spAutoFit/>
          </a:bodyPr>
          <a:lstStyle/>
          <a:p>
            <a:r>
              <a:rPr lang="de-DE"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301110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Pin-Belegung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3"/>
          <a:stretch>
            <a:fillRect/>
          </a:stretch>
        </p:blipFill>
        <p:spPr>
          <a:xfrm>
            <a:off x="1335113" y="1935480"/>
            <a:ext cx="4266794" cy="3332163"/>
          </a:xfrm>
        </p:spPr>
      </p:pic>
      <p:sp>
        <p:nvSpPr>
          <p:cNvPr id="2" name="Textfeld 1">
            <a:extLst>
              <a:ext uri="{FF2B5EF4-FFF2-40B4-BE49-F238E27FC236}">
                <a16:creationId xmlns:a16="http://schemas.microsoft.com/office/drawing/2014/main" id="{622AC24C-3A73-4D39-AAF9-F383635378A3}"/>
              </a:ext>
            </a:extLst>
          </p:cNvPr>
          <p:cNvSpPr txBox="1"/>
          <p:nvPr/>
        </p:nvSpPr>
        <p:spPr>
          <a:xfrm>
            <a:off x="6142616" y="2216074"/>
            <a:ext cx="3141233" cy="646331"/>
          </a:xfrm>
          <a:prstGeom prst="rect">
            <a:avLst/>
          </a:prstGeom>
          <a:noFill/>
        </p:spPr>
        <p:txBody>
          <a:bodyPr wrap="square" rtlCol="0">
            <a:spAutoFit/>
          </a:bodyPr>
          <a:lstStyle/>
          <a:p>
            <a:r>
              <a:rPr lang="de-DE" dirty="0"/>
              <a:t>Was ist GPIO und wie funktioniert das?</a:t>
            </a:r>
          </a:p>
        </p:txBody>
      </p:sp>
    </p:spTree>
    <p:extLst>
      <p:ext uri="{BB962C8B-B14F-4D97-AF65-F5344CB8AC3E}">
        <p14:creationId xmlns:p14="http://schemas.microsoft.com/office/powerpoint/2010/main" val="318320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1234</Words>
  <Application>Microsoft Office PowerPoint</Application>
  <PresentationFormat>Bildschirmpräsentation (4:3)</PresentationFormat>
  <Paragraphs>244</Paragraphs>
  <Slides>38</Slides>
  <Notes>12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Calibri</vt:lpstr>
      <vt:lpstr>Consolas</vt:lpstr>
      <vt:lpstr>Corbel</vt:lpstr>
      <vt:lpstr>Wingdings</vt:lpstr>
      <vt:lpstr>Parallax</vt:lpstr>
      <vt:lpstr>Nachtsicht-IP-Kamera</vt:lpstr>
      <vt:lpstr>Agenda</vt:lpstr>
      <vt:lpstr>Marktanalyse</vt:lpstr>
      <vt:lpstr>PowerPoint-Präsentation</vt:lpstr>
      <vt:lpstr>PowerPoint-Präsentation</vt:lpstr>
      <vt:lpstr>Verwendete Bauteile</vt:lpstr>
      <vt:lpstr>Raspberry Pi</vt:lpstr>
      <vt:lpstr>Raspberry Pi</vt:lpstr>
      <vt:lpstr>Pin-Belegung</vt:lpstr>
      <vt:lpstr>Kamera</vt:lpstr>
      <vt:lpstr>Elektromagnetische Wellen</vt:lpstr>
      <vt:lpstr>Filter bei normalen Kameras</vt:lpstr>
      <vt:lpstr>motioneyeOS</vt:lpstr>
      <vt:lpstr>motioneyeOS</vt:lpstr>
      <vt:lpstr>Raspbian mit Motion</vt:lpstr>
      <vt:lpstr>Einrichtung Netzwerk</vt:lpstr>
      <vt:lpstr>Einrichtung Netzwerk</vt:lpstr>
      <vt:lpstr>DEMO</vt:lpstr>
      <vt:lpstr>Bewertung</vt:lpstr>
      <vt:lpstr>Bewertung </vt:lpstr>
      <vt:lpstr>Unser finaler Prototyp</vt:lpstr>
      <vt:lpstr>PowerPoint-Präsentation</vt:lpstr>
      <vt:lpstr>LED im Testbetrieb</vt:lpstr>
      <vt:lpstr>Einbau LEDs        </vt:lpstr>
      <vt:lpstr>Einbau LEDs</vt:lpstr>
      <vt:lpstr>DEMO</vt:lpstr>
      <vt:lpstr>Anwendungsbereiche &amp; Erweiterungsideen</vt:lpstr>
      <vt:lpstr>LED geschaltet</vt:lpstr>
      <vt:lpstr>LED geschaltet</vt:lpstr>
      <vt:lpstr>Medizin</vt:lpstr>
      <vt:lpstr>Überwachung</vt:lpstr>
      <vt:lpstr>Babyfon</vt:lpstr>
      <vt:lpstr>Audio</vt:lpstr>
      <vt:lpstr>Automatischer Upload</vt:lpstr>
      <vt:lpstr>Autarke Kamera</vt:lpstr>
      <vt:lpstr>Autarke Kamera</vt:lpstr>
      <vt:lpstr>Autarke Kamera</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39</cp:revision>
  <dcterms:created xsi:type="dcterms:W3CDTF">2018-03-22T19:21:51Z</dcterms:created>
  <dcterms:modified xsi:type="dcterms:W3CDTF">2018-05-05T19:53:32Z</dcterms:modified>
</cp:coreProperties>
</file>